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0058400" cy="7772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E0F9"/>
    <a:srgbClr val="33CCCC"/>
    <a:srgbClr val="0ABAE4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824" y="9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3391" tIns="46696" rIns="93391" bIns="4669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3391" tIns="46696" rIns="93391" bIns="46696" rtlCol="0"/>
          <a:lstStyle>
            <a:lvl1pPr algn="r">
              <a:defRPr sz="1200"/>
            </a:lvl1pPr>
          </a:lstStyle>
          <a:p>
            <a:fld id="{3F540A33-9AEF-418D-91A2-10B78CE5ACD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696913"/>
            <a:ext cx="451167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91" tIns="46696" rIns="93391" bIns="4669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391" tIns="46696" rIns="93391" bIns="466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391" tIns="46696" rIns="93391" bIns="4669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391" tIns="46696" rIns="93391" bIns="46696" rtlCol="0" anchor="b"/>
          <a:lstStyle>
            <a:lvl1pPr algn="r">
              <a:defRPr sz="1200"/>
            </a:lvl1pPr>
          </a:lstStyle>
          <a:p>
            <a:fld id="{6C823D47-47A6-4B99-9189-5CF320810E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312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3D47-47A6-4B99-9189-5CF320810E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222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23D47-47A6-4B99-9189-5CF320810E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396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17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0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116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15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68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66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19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09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38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41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20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3814C-A9A8-4DE7-9CA1-CBF9B3390034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6BF55-98A9-480D-B973-A95C0A5986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070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sapr.mil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001068" y="128514"/>
            <a:ext cx="2924487" cy="218521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Pittsburgh 911 AW </a:t>
            </a:r>
          </a:p>
          <a:p>
            <a:pPr algn="ctr"/>
            <a:r>
              <a:rPr lang="en-US" sz="1400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u="sng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Sexual Assault                              Prevention &amp; Response</a:t>
            </a:r>
          </a:p>
          <a:p>
            <a:pPr algn="ctr"/>
            <a:endParaRPr lang="en-US" sz="1600" dirty="0">
              <a:ln w="0"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90407" y="547717"/>
            <a:ext cx="3334512" cy="1682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PITTSBURGH 911AW SAPR OFFICE: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number: (412) 474-8834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7000"/>
              </a:lnSpc>
            </a:pP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24/7 Response Line:</a:t>
            </a:r>
          </a:p>
          <a:p>
            <a:pPr algn="ctr">
              <a:lnSpc>
                <a:spcPct val="97000"/>
              </a:lnSpc>
            </a:pP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(412) 389-1963</a:t>
            </a:r>
          </a:p>
          <a:p>
            <a:pPr algn="ctr">
              <a:lnSpc>
                <a:spcPct val="97000"/>
              </a:lnSpc>
            </a:pP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BLDG 209 Room 101</a:t>
            </a:r>
          </a:p>
          <a:p>
            <a:pPr algn="ctr">
              <a:lnSpc>
                <a:spcPct val="40000"/>
              </a:lnSpc>
            </a:pPr>
            <a:endParaRPr lang="en-US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7000"/>
              </a:lnSpc>
            </a:pPr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 available to all who have access to military bases (18 years old and older)  </a:t>
            </a:r>
          </a:p>
          <a:p>
            <a:pPr algn="ctr"/>
            <a:endParaRPr lang="en-US" sz="1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485876" y="520017"/>
            <a:ext cx="276148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10728" y="2284869"/>
            <a:ext cx="335280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DoD Safe Line         1-877-995-5247/www.SafeHelpline.org   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DoD Sexual Assault Information                    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www.sapr.mil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Rape Abuse Incest National Network             RAINN.ORG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Suicide &amp; Crisis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LifeLine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Call  988   </a:t>
            </a:r>
            <a:r>
              <a:rPr lang="en-US" sz="1000" b="1">
                <a:latin typeface="Times New Roman" panose="02020603050405020304" pitchFamily="18" charset="0"/>
                <a:cs typeface="Times New Roman" panose="02020603050405020304" pitchFamily="18" charset="0"/>
              </a:rPr>
              <a:t>or      1-800-273-8255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50000"/>
              </a:lnSpc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911</a:t>
            </a:r>
            <a:r>
              <a:rPr lang="en-US" sz="1000" b="1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AIRLIFT WING HELPING AGENCIES:</a:t>
            </a:r>
          </a:p>
          <a:p>
            <a:pPr algn="just" defTabSz="384175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Chaplain Corps 			            (412) 474-8204</a:t>
            </a:r>
          </a:p>
          <a:p>
            <a:pPr algn="just" defTabSz="384175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Director Psychological Health 		(412) 474-8813</a:t>
            </a:r>
          </a:p>
          <a:p>
            <a:pPr algn="just" defTabSz="384175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Equal Opportunity 		                        (412) 474-8135</a:t>
            </a:r>
          </a:p>
          <a:p>
            <a:pPr algn="just" defTabSz="384175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EO hotline				           1-888-231-4058</a:t>
            </a:r>
          </a:p>
          <a:p>
            <a:pPr algn="just" defTabSz="384175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Family Advocacy	 		            (412) 474-8813</a:t>
            </a:r>
          </a:p>
          <a:p>
            <a:pPr algn="just" defTabSz="384175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Financial Counselor 			(412) 389-7909</a:t>
            </a:r>
          </a:p>
          <a:p>
            <a:pPr algn="just" defTabSz="384175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Inspector General			            1-800-538-8429 </a:t>
            </a:r>
          </a:p>
          <a:p>
            <a:pPr algn="just" defTabSz="384175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Health Promotion			             (412) 474-7322</a:t>
            </a:r>
          </a:p>
          <a:p>
            <a:pPr algn="just" defTabSz="384175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Key Spouse 					 (724) 552-3969</a:t>
            </a:r>
          </a:p>
          <a:p>
            <a:pPr algn="just" defTabSz="309563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Military &amp; Family Life Counselor              (412) 260-6447        </a:t>
            </a:r>
          </a:p>
          <a:p>
            <a:pPr defTabSz="309563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Military&amp; Family Readiness 	                (412) 474-8544</a:t>
            </a:r>
          </a:p>
          <a:p>
            <a:pPr defTabSz="309563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Military One Source 				        800-342-9647 </a:t>
            </a:r>
          </a:p>
          <a:p>
            <a:pPr defTabSz="309563">
              <a:lnSpc>
                <a:spcPct val="15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Vet Center					     1-877-927-8387	    LAW ENFORCEMENT: </a:t>
            </a:r>
          </a:p>
          <a:p>
            <a:pPr defTabSz="381000"/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911th Command Post 			 (412) 474-8146</a:t>
            </a:r>
          </a:p>
          <a:p>
            <a:pPr defTabSz="381000"/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of Special Investigations (OSI)	 (412) 474-8878</a:t>
            </a:r>
          </a:p>
          <a:p>
            <a:pPr defTabSz="381000"/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Forces (BDOC)        		 (412) 474-8250</a:t>
            </a:r>
          </a:p>
          <a:p>
            <a:pPr defTabSz="381000"/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8537" y="6893823"/>
            <a:ext cx="312675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 </a:t>
            </a:r>
            <a:r>
              <a:rPr 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911</a:t>
            </a:r>
            <a:r>
              <a: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Life Threatening Emergencies</a:t>
            </a: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9144" y="258407"/>
            <a:ext cx="33068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69419" y="1681506"/>
            <a:ext cx="33068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5239" y="128514"/>
            <a:ext cx="2924487" cy="1377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CONTINUUM OF HARM 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Describes behaviors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tolerated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could lead to sexual assault and sexual harassment. </a:t>
            </a:r>
          </a:p>
          <a:p>
            <a:endParaRPr lang="en-US" sz="1200" dirty="0"/>
          </a:p>
          <a:p>
            <a:pPr marL="117475"/>
            <a:endParaRPr lang="en-US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111125">
              <a:buFont typeface="Arial" panose="020B0604020202020204" pitchFamily="34" charset="0"/>
              <a:buChar char="•"/>
            </a:pPr>
            <a:endParaRPr lang="en-US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7475"/>
            <a:endParaRPr lang="en-US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34200" y="4405927"/>
            <a:ext cx="30637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SAPR Office provides Advocacy and Support to Victims/ Survivors of Sexual Assault and Harassment. 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RESPECT~PROTECT~SUPPORT</a:t>
            </a:r>
          </a:p>
          <a:p>
            <a:pPr algn="ctr"/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Envision a World without Sexual Violence!</a:t>
            </a:r>
          </a:p>
          <a:p>
            <a:pPr algn="ctr"/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Being Part of the Solution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936834" y="34245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907" y="11299"/>
            <a:ext cx="466995" cy="4669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9888" y="4061892"/>
            <a:ext cx="290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Report Sexual Assault and Sexual Harassment to the SAPR Office</a:t>
            </a:r>
          </a:p>
          <a:p>
            <a:pPr algn="ctr"/>
            <a:endParaRPr lang="en-US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Treat Everyone with Respect &amp; Dignity</a:t>
            </a:r>
          </a:p>
        </p:txBody>
      </p:sp>
      <p:pic>
        <p:nvPicPr>
          <p:cNvPr id="29" name="Picture 28"/>
          <p:cNvPicPr/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74000"/>
                    </a14:imgEffect>
                    <a14:imgEffect>
                      <a14:brightnessContrast bright="3000" contrast="-3000"/>
                    </a14:imgEffect>
                  </a14:imgLayer>
                </a14:imgProps>
              </a:ext>
            </a:extLst>
          </a:blip>
          <a:srcRect t="7547" b="9246"/>
          <a:stretch/>
        </p:blipFill>
        <p:spPr>
          <a:xfrm>
            <a:off x="102082" y="1061979"/>
            <a:ext cx="2907644" cy="29189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8FFFBA7-70C3-4322-8629-1993D6C469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86045" y="2655382"/>
            <a:ext cx="1874507" cy="202209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4F5ADCA-D3F8-48DB-8034-22468CF145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035077">
            <a:off x="776744" y="5014077"/>
            <a:ext cx="1614552" cy="16145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C92561E-2BC4-4ACB-B6BB-A1E8C0C64B1D}"/>
              </a:ext>
            </a:extLst>
          </p:cNvPr>
          <p:cNvSpPr txBox="1"/>
          <p:nvPr/>
        </p:nvSpPr>
        <p:spPr>
          <a:xfrm>
            <a:off x="127983" y="6605140"/>
            <a:ext cx="2912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algn="ctr"/>
            <a:r>
              <a:rPr lang="en-US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The TEAL ribbon is nationally  known to support the elimination of ALL forms of sexual violence.</a:t>
            </a:r>
          </a:p>
        </p:txBody>
      </p:sp>
    </p:spTree>
    <p:extLst>
      <p:ext uri="{BB962C8B-B14F-4D97-AF65-F5344CB8AC3E}">
        <p14:creationId xmlns:p14="http://schemas.microsoft.com/office/powerpoint/2010/main" val="237480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95257FC-0D74-4940-9067-BFACC0D7D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108000">
            <a:off x="7204238" y="5620257"/>
            <a:ext cx="2029022" cy="17949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9067" y="164140"/>
            <a:ext cx="3130297" cy="369332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SEXUAL ASSAULT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645" y="533472"/>
            <a:ext cx="3206707" cy="7520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19000"/>
              </a:lnSpc>
            </a:pPr>
            <a:r>
              <a:rPr lang="en-US" sz="10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u="sng" kern="14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RESTRICTED REPORT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report and details of the sexual assault provided to the Sexual Assault Response  Coordinator (SARC), Victim Advocate or Healthcare Personnel </a:t>
            </a:r>
            <a:r>
              <a:rPr kumimoji="0" lang="en-US" sz="1000" b="1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will </a:t>
            </a:r>
            <a:r>
              <a:rPr kumimoji="0" lang="en-US" sz="1000" b="1" i="0" u="sng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not</a:t>
            </a:r>
            <a:r>
              <a:rPr kumimoji="0" lang="en-US" sz="1000" b="1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be reported to command or law enforcement to initiate an official investigation.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US" sz="800" b="0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 Are Not Required to Disclose Your Identity to Ask Questions.*</a:t>
            </a:r>
          </a:p>
          <a:p>
            <a:endParaRPr lang="en-US" sz="800" kern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kern="14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WHERE TO REPORT/Disclose Information</a:t>
            </a:r>
          </a:p>
          <a:p>
            <a:endParaRPr lang="en-US" sz="800" u="sng" kern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000" b="1" u="sng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SAPR Office</a:t>
            </a:r>
            <a:r>
              <a:rPr lang="en-US" sz="10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000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SARC and SAPR VAs</a:t>
            </a:r>
          </a:p>
          <a:p>
            <a:endParaRPr lang="en-US" sz="1000" kern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000" b="1" u="sng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 Care Personnel (HCP)</a:t>
            </a:r>
            <a:r>
              <a:rPr lang="en-US" sz="10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1000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maintain            confidentiality.  HCP will contact SAPR Team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000" kern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Chaplains</a:t>
            </a:r>
            <a:r>
              <a:rPr kumimoji="0" lang="en-US" sz="1000" b="1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sz="1000" b="0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100% privilege/confidentiality.  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Will Not Disclose Information W/O written consent</a:t>
            </a:r>
          </a:p>
          <a:p>
            <a:r>
              <a:rPr lang="en-US" sz="10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8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000" b="1" kern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kern="140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Restricted Report Resources</a:t>
            </a:r>
            <a:endParaRPr lang="en-US" sz="1000" u="sng" kern="1400" dirty="0">
              <a:solidFill>
                <a:srgbClr val="000000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TIME to Heal &amp; Recover at OWN Pace</a:t>
            </a:r>
            <a:endParaRPr kumimoji="0" lang="en-US" sz="1000" b="0" i="0" u="none" strike="noStrike" kern="14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SAPR Services</a:t>
            </a:r>
            <a:r>
              <a:rPr kumimoji="0" lang="en-US" sz="1000" b="1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sz="1000" b="0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Advocacy and referral  services from 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a  SARC and/or Victim Advocate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Medical Support</a:t>
            </a:r>
            <a:r>
              <a:rPr kumimoji="0" lang="en-US" sz="1000" b="1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sz="1000" b="0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Medical care and/or information about  Sexual Assault Forensic Examination (SAFE)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Counseling</a:t>
            </a:r>
            <a:r>
              <a:rPr kumimoji="0" lang="en-US" sz="1000" b="1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sz="1000" b="0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Mental Health/Chaplain/Civilian Resources/EAP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Victim’s Counsel (VC)</a:t>
            </a:r>
            <a:r>
              <a:rPr kumimoji="0" lang="en-US" sz="1000" b="1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1000" b="0" i="0" u="none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Legal  advocate for victims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4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CATCH a Serial Offender Program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000" b="1" kern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RESTRICTED REPORT UPDATE</a:t>
            </a:r>
          </a:p>
          <a:p>
            <a:pPr marL="228600" indent="-228600"/>
            <a:r>
              <a:rPr lang="en-US" sz="800" b="1" u="sng" kern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en-US" sz="1000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If, Victim/Survivor did not personally report the sexual assault incident to law enforcement (OSI/SFS) and they did not previously elect to make an Unrestricted by signing a DD Form 2910, with a SAPR Office on the same sexual assault incident </a:t>
            </a:r>
            <a:r>
              <a:rPr lang="en-US" sz="10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000" b="1" u="sng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can file a Restricted Report even if disclosed the incident to their Commander or to Personnel in the Chain of Command</a:t>
            </a:r>
            <a:r>
              <a:rPr lang="en-US" sz="10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en-US" sz="1000" b="1" kern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Call Your SAPR Office for More Information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en-US" sz="1000" b="1" u="sng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ELIGIBILITY FOR SEXUAL ASSAULT REPORTS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en-US" sz="1000" b="1" kern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Military (active, reserve and guard) regardless of status.  Adult Family Member of Military &amp; DoD Air Force Civilians.</a:t>
            </a:r>
          </a:p>
          <a:p>
            <a:pPr marL="119062" algn="just">
              <a:lnSpc>
                <a:spcPct val="50000"/>
              </a:lnSpc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31471" y="164140"/>
            <a:ext cx="3206707" cy="369332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SEXUAL ASSAULT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15724" y="164140"/>
            <a:ext cx="3069711" cy="369332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SEXUAL HARASSMENT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90324" y="533472"/>
            <a:ext cx="3069711" cy="5139869"/>
          </a:xfrm>
          <a:prstGeom prst="rect">
            <a:avLst/>
          </a:prstGeom>
          <a:noFill/>
          <a:ln>
            <a:solidFill>
              <a:srgbClr val="77E0F9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SEXUAL HARASSMENT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Confidential reporting and advocacy options for 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Military Sexual Harassment Victims/Survivors.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extend care, expand support resources, and provide services throughout the DAF,  the Installation SAPR Office ensures confidential access to SAPR personnel offering advocacy and </a:t>
            </a:r>
            <a:r>
              <a:rPr lang="en-US" sz="1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Restricted and Unrestricted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Reporting options to 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MEMBERS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experience incidents of sexual harassment. 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members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electing an Unrestricted Report with the SAPR program may receive sexual harassment victim advocacy and may also choose to file a separate Military Equal Opportunity (MEO) report of sexual harassment through the Equal Opportunity (EO) office or can go directly to their commander to report the incident.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Victim advocacy services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via the SAPR program does not replace the MEO/EO complaint processes available to Service members.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ELIGIBILITY:</a:t>
            </a: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Victim advocacy reporting options for sexual harassment with the SAPR office are available to Military Service Members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DAF Civilians, Family Members of Military and Retirees </a:t>
            </a:r>
            <a:r>
              <a:rPr lang="en-US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able to receive services using EO process.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/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15724" y="7273779"/>
            <a:ext cx="3337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SAPR 24-Hour Response   (412) 389-1963 </a:t>
            </a:r>
          </a:p>
        </p:txBody>
      </p:sp>
      <p:sp>
        <p:nvSpPr>
          <p:cNvPr id="2" name="Rectangle 1"/>
          <p:cNvSpPr/>
          <p:nvPr/>
        </p:nvSpPr>
        <p:spPr>
          <a:xfrm>
            <a:off x="3479104" y="533472"/>
            <a:ext cx="3206708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UNRESTRICTED REPORT</a:t>
            </a:r>
            <a:endParaRPr lang="en-US" sz="1000" dirty="0"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used to report 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disclose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person is a victim of sexual assault 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requesting confidentiality or restricted reporting.  Under these circumstances, the Victim’s Commander and Law Enforcement are informed of the report and an official investigation may be initiated.</a:t>
            </a:r>
          </a:p>
          <a:p>
            <a:endParaRPr lang="en-US" sz="1000" kern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WHERE TO REPORT</a:t>
            </a:r>
          </a:p>
          <a:p>
            <a:pPr algn="just"/>
            <a:endParaRPr lang="en-US" sz="1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SAPR Office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SARC or SAPR Victim Advocate (SAPR VA) can take an official report, explain reporting options, provide non-clinical support and resources.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OTHERS WHO CAN ASSIST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- Health Care Providers, Chaplains, VCs or IG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- 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Chain of Command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Supervisors , First Sergeants,   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Chiefs, and Commanders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-Law enforcement:  OSI, SFS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en-US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consider speaking with the SAPR Team first to make sure ALL options and updates are reviewed.</a:t>
            </a:r>
          </a:p>
          <a:p>
            <a:pPr algn="ctr"/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Unrestricted Report Resources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Opportunity to Seek Justice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SAPR Services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Advocacy and referral  services from a SAPR Office.  Services are voluntary and can be requested or declined at any time.  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Medical Support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Medical care and/or  Sexual  Assault Forensic Examination (SAFE).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Counseling Services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Mental Health, Chaplain, EAP, and Civilian Resources.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Victim’s Counsel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Legal advocate for victims.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CATCH a Serial Offender Program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Available with unrestricted reports if the name of the alleged offender is not  known by law enforcement.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Investigative Services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Investigation initiated by OSI, or local law enforcement based on jurisdiction.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Command Support</a:t>
            </a:r>
            <a:endParaRPr kumimoji="0" lang="en-US" sz="1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Military and/or Civilian Protective Orders</a:t>
            </a:r>
            <a:endParaRPr kumimoji="0" lang="en-US" sz="1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Expedited Transfer (ET)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PCA or PCS requested  through the SAPR office.</a:t>
            </a:r>
          </a:p>
          <a:p>
            <a:pPr marL="171450" marR="0" lvl="0" indent="-1714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Non-Rated Period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kern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kern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CARE &amp; WE ARE HERE TO HELP!</a:t>
            </a:r>
          </a:p>
        </p:txBody>
      </p:sp>
    </p:spTree>
    <p:extLst>
      <p:ext uri="{BB962C8B-B14F-4D97-AF65-F5344CB8AC3E}">
        <p14:creationId xmlns:p14="http://schemas.microsoft.com/office/powerpoint/2010/main" val="2676642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4400" dirty="0" smtClean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Franklin Gothic Medium Cond" panose="020B06060304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4E46D4239EB942BDCDCD5DD4ABE728" ma:contentTypeVersion="8" ma:contentTypeDescription="Create a new document." ma:contentTypeScope="" ma:versionID="a533f66c9f1cd1fe21ce8d659b43c57f">
  <xsd:schema xmlns:xsd="http://www.w3.org/2001/XMLSchema" xmlns:xs="http://www.w3.org/2001/XMLSchema" xmlns:p="http://schemas.microsoft.com/office/2006/metadata/properties" xmlns:ns3="b89efbbf-7a47-41ca-9851-5887daa46272" targetNamespace="http://schemas.microsoft.com/office/2006/metadata/properties" ma:root="true" ma:fieldsID="140e54a1d2cfa967347775a0e842ea59" ns3:_="">
    <xsd:import namespace="b89efbbf-7a47-41ca-9851-5887daa4627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9efbbf-7a47-41ca-9851-5887daa462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6C0703-0425-4940-A346-D80E4CBE1E4F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b89efbbf-7a47-41ca-9851-5887daa4627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70C0DC9-5EEC-4C64-B622-CC35EC1C70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54457F-8C7F-40B0-8C90-A1394549F8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9efbbf-7a47-41ca-9851-5887daa462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11448</TotalTime>
  <Words>1115</Words>
  <Application>Microsoft Office PowerPoint</Application>
  <PresentationFormat>Custom</PresentationFormat>
  <Paragraphs>127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Courier New</vt:lpstr>
      <vt:lpstr>Franklin Gothic Medium Cond</vt:lpstr>
      <vt:lpstr>Times New Roman</vt:lpstr>
      <vt:lpstr>Wingdings</vt:lpstr>
      <vt:lpstr>Office Theme</vt:lpstr>
      <vt:lpstr>PowerPoint Presentation</vt:lpstr>
      <vt:lpstr>PowerPoint Presentation</vt:lpstr>
    </vt:vector>
  </TitlesOfParts>
  <Company>U.S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Paschen Robert J Civ HQ 754 ELSG/DOM</dc:creator>
  <cp:lastModifiedBy>PATTERSON, NORA C CIV USAFR AFRC AW/SARC</cp:lastModifiedBy>
  <cp:revision>214</cp:revision>
  <cp:lastPrinted>2023-01-20T19:44:54Z</cp:lastPrinted>
  <dcterms:created xsi:type="dcterms:W3CDTF">2015-08-28T12:42:36Z</dcterms:created>
  <dcterms:modified xsi:type="dcterms:W3CDTF">2024-01-29T18:31:30Z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0x010100D24E46D4239EB942BDCDCD5DD4ABE728</vt:lpwstr>
  </property>
</Properties>
</file>